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256" r:id="rId2"/>
    <p:sldId id="392" r:id="rId3"/>
    <p:sldId id="394" r:id="rId4"/>
    <p:sldId id="390" r:id="rId5"/>
    <p:sldId id="381" r:id="rId6"/>
    <p:sldId id="401" r:id="rId7"/>
    <p:sldId id="373" r:id="rId8"/>
    <p:sldId id="405" r:id="rId9"/>
    <p:sldId id="312" r:id="rId10"/>
    <p:sldId id="363" r:id="rId11"/>
    <p:sldId id="403" r:id="rId12"/>
    <p:sldId id="404" r:id="rId13"/>
    <p:sldId id="408" r:id="rId14"/>
    <p:sldId id="407" r:id="rId15"/>
    <p:sldId id="321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ABE0A"/>
    <a:srgbClr val="FF0000"/>
    <a:srgbClr val="000066"/>
    <a:srgbClr val="FF0066"/>
    <a:srgbClr val="00FF00"/>
    <a:srgbClr val="E56D09"/>
    <a:srgbClr val="000099"/>
    <a:srgbClr val="1B1290"/>
    <a:srgbClr val="FFFF00"/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5517" autoAdjust="0"/>
  </p:normalViewPr>
  <p:slideViewPr>
    <p:cSldViewPr>
      <p:cViewPr>
        <p:scale>
          <a:sx n="125" d="100"/>
          <a:sy n="125" d="100"/>
        </p:scale>
        <p:origin x="-1224" y="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F2B1C10-F21C-42E3-ACB2-EE5E7320C8B1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C327275-7A39-4045-A226-975C97719B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7275-7A39-4045-A226-975C97719B5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7275-7A39-4045-A226-975C97719B5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210D-5ADA-47F1-85F9-DE5C72240588}" type="datetimeFigureOut">
              <a:rPr lang="en-IN" smtClean="0"/>
              <a:pPr/>
              <a:t>01-12-2025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CA8A-368B-4E77-BD62-8343A86272D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slow">
    <p:wheel spokes="8"/>
    <p:sndAc>
      <p:stSnd>
        <p:snd r:embed="rId1" name="applause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210D-5ADA-47F1-85F9-DE5C72240588}" type="datetimeFigureOut">
              <a:rPr lang="en-IN" smtClean="0"/>
              <a:pPr/>
              <a:t>01-12-2025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CA8A-368B-4E77-BD62-8343A86272D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slow">
    <p:wheel spokes="8"/>
    <p:sndAc>
      <p:stSnd>
        <p:snd r:embed="rId1" name="applause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210D-5ADA-47F1-85F9-DE5C72240588}" type="datetimeFigureOut">
              <a:rPr lang="en-IN" smtClean="0"/>
              <a:pPr/>
              <a:t>01-12-2025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CA8A-368B-4E77-BD62-8343A86272D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slow">
    <p:wheel spokes="8"/>
    <p:sndAc>
      <p:stSnd>
        <p:snd r:embed="rId1" name="applause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210D-5ADA-47F1-85F9-DE5C72240588}" type="datetimeFigureOut">
              <a:rPr lang="en-IN" smtClean="0"/>
              <a:pPr/>
              <a:t>01-12-2025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CA8A-368B-4E77-BD62-8343A86272D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slow">
    <p:wheel spokes="8"/>
    <p:sndAc>
      <p:stSnd>
        <p:snd r:embed="rId1" name="applause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210D-5ADA-47F1-85F9-DE5C72240588}" type="datetimeFigureOut">
              <a:rPr lang="en-IN" smtClean="0"/>
              <a:pPr/>
              <a:t>01-12-2025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CA8A-368B-4E77-BD62-8343A86272D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slow">
    <p:wheel spokes="8"/>
    <p:sndAc>
      <p:stSnd>
        <p:snd r:embed="rId1" name="applause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210D-5ADA-47F1-85F9-DE5C72240588}" type="datetimeFigureOut">
              <a:rPr lang="en-IN" smtClean="0"/>
              <a:pPr/>
              <a:t>01-12-2025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CA8A-368B-4E77-BD62-8343A86272D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slow">
    <p:wheel spokes="8"/>
    <p:sndAc>
      <p:stSnd>
        <p:snd r:embed="rId1" name="applause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210D-5ADA-47F1-85F9-DE5C72240588}" type="datetimeFigureOut">
              <a:rPr lang="en-IN" smtClean="0"/>
              <a:pPr/>
              <a:t>01-12-2025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CA8A-368B-4E77-BD62-8343A86272D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slow">
    <p:wheel spokes="8"/>
    <p:sndAc>
      <p:stSnd>
        <p:snd r:embed="rId1" name="applause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210D-5ADA-47F1-85F9-DE5C72240588}" type="datetimeFigureOut">
              <a:rPr lang="en-IN" smtClean="0"/>
              <a:pPr/>
              <a:t>01-12-2025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CA8A-368B-4E77-BD62-8343A86272D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slow">
    <p:wheel spokes="8"/>
    <p:sndAc>
      <p:stSnd>
        <p:snd r:embed="rId1" name="applause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210D-5ADA-47F1-85F9-DE5C72240588}" type="datetimeFigureOut">
              <a:rPr lang="en-IN" smtClean="0"/>
              <a:pPr/>
              <a:t>01-12-2025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CA8A-368B-4E77-BD62-8343A86272D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slow">
    <p:wheel spokes="8"/>
    <p:sndAc>
      <p:stSnd>
        <p:snd r:embed="rId1" name="applause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210D-5ADA-47F1-85F9-DE5C72240588}" type="datetimeFigureOut">
              <a:rPr lang="en-IN" smtClean="0"/>
              <a:pPr/>
              <a:t>01-12-2025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CA8A-368B-4E77-BD62-8343A86272D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slow">
    <p:wheel spokes="8"/>
    <p:sndAc>
      <p:stSnd>
        <p:snd r:embed="rId1" name="applause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210D-5ADA-47F1-85F9-DE5C72240588}" type="datetimeFigureOut">
              <a:rPr lang="en-IN" smtClean="0"/>
              <a:pPr/>
              <a:t>01-12-2025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CA8A-368B-4E77-BD62-8343A86272D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slow">
    <p:wheel spokes="8"/>
    <p:sndAc>
      <p:stSnd>
        <p:snd r:embed="rId1" name="applause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D210D-5ADA-47F1-85F9-DE5C72240588}" type="datetimeFigureOut">
              <a:rPr lang="en-IN" smtClean="0"/>
              <a:pPr/>
              <a:t>01-12-2025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FCA8A-368B-4E77-BD62-8343A86272D7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wheel spokes="8"/>
    <p:sndAc>
      <p:stSnd>
        <p:snd r:embed="rId13" name="applause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571480"/>
            <a:ext cx="8501122" cy="600079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IN" sz="5400" b="1" dirty="0">
              <a:solidFill>
                <a:srgbClr val="FF0000"/>
              </a:solidFill>
              <a:latin typeface="+mj-lt"/>
            </a:endParaRPr>
          </a:p>
          <a:p>
            <a:endParaRPr lang="en-IN" sz="4000" b="1" dirty="0">
              <a:solidFill>
                <a:srgbClr val="000066"/>
              </a:solidFill>
              <a:latin typeface="+mj-lt"/>
            </a:endParaRPr>
          </a:p>
          <a:p>
            <a:r>
              <a:rPr lang="en-IN" sz="4000" b="1" dirty="0">
                <a:solidFill>
                  <a:srgbClr val="000066"/>
                </a:solidFill>
                <a:latin typeface="+mj-lt"/>
              </a:rPr>
              <a:t>DISTRICT INSTITUTE  OF EDUCATION AND TRAINING (DIET), QUILAGHAT</a:t>
            </a:r>
            <a:r>
              <a:rPr lang="en-IN" sz="4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IN" sz="4000" b="1" dirty="0">
                <a:solidFill>
                  <a:srgbClr val="000066"/>
                </a:solidFill>
                <a:latin typeface="+mj-lt"/>
              </a:rPr>
              <a:t>DARBHANGA</a:t>
            </a:r>
            <a:endParaRPr lang="en-IN" sz="4400" b="1" dirty="0">
              <a:solidFill>
                <a:srgbClr val="000066"/>
              </a:solidFill>
              <a:latin typeface="+mj-lt"/>
            </a:endParaRPr>
          </a:p>
        </p:txBody>
      </p:sp>
    </p:spTree>
  </p:cSld>
  <p:clrMapOvr>
    <a:masterClrMapping/>
  </p:clrMapOvr>
  <p:transition spd="slow">
    <p:wheel spokes="8"/>
    <p:sndAc>
      <p:stSnd>
        <p:snd r:embed="rId2" name="applause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500042"/>
            <a:ext cx="7772400" cy="59487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4ABE0A"/>
                </a:solidFill>
              </a:rPr>
              <a:t>ADMINISTRATIVE BUILDING</a:t>
            </a:r>
            <a:endParaRPr lang="en-IN" dirty="0">
              <a:solidFill>
                <a:srgbClr val="4ABE0A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2420888"/>
            <a:ext cx="7920880" cy="4079946"/>
          </a:xfrm>
        </p:spPr>
        <p:txBody>
          <a:bodyPr>
            <a:normAutofit/>
          </a:bodyPr>
          <a:lstStyle/>
          <a:p>
            <a:pPr algn="just"/>
            <a:endParaRPr lang="en-IN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5" name="Picture 1" descr="C:\Users\Diet Com Room\Downloads\WhatsApp Image 2025-12-01 at 10.15.30 AM (1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142984"/>
            <a:ext cx="8715436" cy="55007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  <p:sndAc>
      <p:stSnd>
        <p:snd r:embed="rId2" name="applause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85728"/>
            <a:ext cx="7772400" cy="500066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4ABE0A"/>
                </a:solidFill>
              </a:rPr>
              <a:t>YOGA</a:t>
            </a:r>
            <a:endParaRPr lang="en-IN" dirty="0">
              <a:solidFill>
                <a:srgbClr val="4ABE0A"/>
              </a:solidFill>
            </a:endParaRPr>
          </a:p>
        </p:txBody>
      </p:sp>
      <p:pic>
        <p:nvPicPr>
          <p:cNvPr id="3" name="Picture 2" descr="C:\Users\Diet Com Room\Downloads\WhatsApp Image 2025-12-01 at 10.11.23 AM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24000" y="0"/>
            <a:ext cx="10810908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  <p:sndAc>
      <p:stSnd>
        <p:snd r:embed="rId2" name="applause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85728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4ABE0A"/>
                </a:solidFill>
              </a:rPr>
              <a:t> INAUGURATION</a:t>
            </a:r>
            <a:endParaRPr lang="en-IN" dirty="0">
              <a:solidFill>
                <a:srgbClr val="4ABE0A"/>
              </a:solidFill>
            </a:endParaRPr>
          </a:p>
        </p:txBody>
      </p:sp>
      <p:pic>
        <p:nvPicPr>
          <p:cNvPr id="3" name="Picture 2" descr="C:\Users\Diet Com Room\Downloads\WhatsApp Image 2025-12-01 at 10.11.22 AM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857232"/>
            <a:ext cx="4071934" cy="5572164"/>
          </a:xfrm>
          <a:prstGeom prst="rect">
            <a:avLst/>
          </a:prstGeom>
          <a:noFill/>
        </p:spPr>
      </p:pic>
      <p:pic>
        <p:nvPicPr>
          <p:cNvPr id="4" name="Picture 3" descr="C:\Users\Diet Com Room\Downloads\WhatsApp Image 2025-12-01 at 10.11.22 AM (1)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857232"/>
            <a:ext cx="4786346" cy="55007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  <p:sndAc>
      <p:stSnd>
        <p:snd r:embed="rId2" name="applause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42852"/>
            <a:ext cx="7772400" cy="642942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4ABE0A"/>
                </a:solidFill>
              </a:rPr>
              <a:t>BASIC REPORT</a:t>
            </a:r>
            <a:endParaRPr lang="en-IN" sz="3200" dirty="0">
              <a:solidFill>
                <a:srgbClr val="4ABE0A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85718" y="785797"/>
          <a:ext cx="8429687" cy="5786473"/>
        </p:xfrm>
        <a:graphic>
          <a:graphicData uri="http://schemas.openxmlformats.org/drawingml/2006/table">
            <a:tbl>
              <a:tblPr/>
              <a:tblGrid>
                <a:gridCol w="188775"/>
                <a:gridCol w="410181"/>
                <a:gridCol w="904263"/>
                <a:gridCol w="1743269"/>
                <a:gridCol w="820363"/>
                <a:gridCol w="748115"/>
                <a:gridCol w="745784"/>
                <a:gridCol w="484759"/>
                <a:gridCol w="804049"/>
                <a:gridCol w="1055751"/>
                <a:gridCol w="524378"/>
              </a:tblGrid>
              <a:tr h="193011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DISTRICT INSTITUTE OF EDUCATION &amp; TRAINING (DIET) QUILAGHAT DARBHANGA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3011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In-Service Teachers training for Class 3 to 5 (FROM 01-12-2025 TO 05-12-2025)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7249">
                <a:tc gridSpan="11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1     .</a:t>
                      </a:r>
                      <a:r>
                        <a:rPr lang="en-US" sz="1100" b="1" i="0" u="sng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BASIC REPORT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7249">
                <a:tc gridSpan="11">
                  <a:txBody>
                    <a:bodyPr/>
                    <a:lstStyle/>
                    <a:p>
                      <a:pPr algn="l" fontAlgn="b"/>
                      <a:r>
                        <a:rPr lang="en-US" sz="1100" b="1" i="0" u="sng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A.     DISTRICTWISE REPORT </a:t>
                      </a:r>
                    </a:p>
                  </a:txBody>
                  <a:tcPr marL="3737" marR="3737" marT="37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673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SERIAL NO. 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DISTRICT 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BLOCK 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N0. OF REQUISITION 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NO. OF TEACHER REPORTED 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NO. OF TEACHER ABSENT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 OF BATCH 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REGISTRATION STATUS 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TRAINEES REPORTED AFTER  09:00 AM 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ACTION TAKEN 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10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DARBHANGA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JALE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1"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11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1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1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HAYAGHAT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BAHERI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BAHADURPUR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DARBHANGA RURAL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GHANSHYAMPUR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74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KUSHESHWAR ASTHAN WEST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GAURABAURAM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KUSHESHWAR ASTHAN EAST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DARBHANGA URBAN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7249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239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0633">
                <a:tc gridSpan="11"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B BLOCK WISE REPORT</a:t>
                      </a:r>
                      <a:b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673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SERIAL NO.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37" marR="3737" marT="37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BLOCK 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N0. OF REQUISITION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NO. OF TEACHER REPORTED 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NO. OF TEACHER ABSENT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 OF BATCH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REGISTRATION STATUS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TRAINEES REPORTED AFTER  09:00 AM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ACTION TAKEN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DARBHANGA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JALE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1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11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HAYAGHAT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10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BAHERI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BAHADURPUR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DARBHANGA RURAL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GHANSHYAMPUR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74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KUSHESHWAR ASTHAN WEST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GAURABAURAM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KUSHESHWAR ASTHAN EAST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6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DARBHANGA URBAN</a:t>
                      </a:r>
                    </a:p>
                  </a:txBody>
                  <a:tcPr marL="3737" marR="3737" marT="37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7249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37" marR="3737" marT="37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37" marR="3737" marT="37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239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3737" marR="3737" marT="37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heel spokes="8"/>
    <p:sndAc>
      <p:stSnd>
        <p:snd r:embed="rId2" name="applause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42852"/>
            <a:ext cx="7772400" cy="642942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4ABE0A"/>
                </a:solidFill>
              </a:rPr>
              <a:t>BASIC REPORT</a:t>
            </a:r>
            <a:endParaRPr lang="en-IN" sz="3200" dirty="0">
              <a:solidFill>
                <a:srgbClr val="4ABE0A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57158" y="785796"/>
          <a:ext cx="8286807" cy="5246730"/>
        </p:xfrm>
        <a:graphic>
          <a:graphicData uri="http://schemas.openxmlformats.org/drawingml/2006/table">
            <a:tbl>
              <a:tblPr/>
              <a:tblGrid>
                <a:gridCol w="506387"/>
                <a:gridCol w="4146040"/>
                <a:gridCol w="1036510"/>
                <a:gridCol w="1321353"/>
                <a:gridCol w="1276517"/>
              </a:tblGrid>
              <a:tr h="19866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200" b="1" i="0" u="sng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C. BATCH WISE REPORT </a:t>
                      </a:r>
                    </a:p>
                  </a:txBody>
                  <a:tcPr marL="5529" marR="5529" marT="5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15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BATCH NO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onstantia"/>
                        </a:rPr>
                        <a:t>BLOCK 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onstantia"/>
                        </a:rPr>
                        <a:t>ALLOTED 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N0. OF REGISTERED 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NO. OF TEACHER ABSENT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66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JALE, HAYAGHAT,BAHERI, BAHADURPUR, DARBHANGA RURAL, GHANSHYAMPUR, KUSHESHWAR ASTHAN WEST, GAURABAURAM, KUSHESHWAR ASTHAN EAST, DARBHANGA URBAN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449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JALE, HAYAGHAT,BAHERI, BAHADURPUR, DARBHANGA RURAL, GHANSHYAMPUR, KUSHESHWAR ASTHAN WEST, GAURABAURAM, KUSHESHWAR ASTHAN EAST, DARBHANGA URBAN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449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JALE, HAYAGHAT,BAHERI, BAHADURPUR, DARBHANGA RURAL, GHANSHYAMPUR, KUSHESHWAR ASTHAN WEST, GAURABAURAM, KUSHESHWAR ASTHAN EAST, DARBHANGA URBAN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662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JALE, HAYAGHAT,BAHERI, BAHADURPUR, DARBHANGA RURAL, GHANSHYAMPUR, KUSHESHWAR ASTHAN WEST, GAURABAURAM, KUSHESHWAR ASTHAN EAST, DARBHANGA URBAN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529" marR="5529" marT="5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239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199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904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29" marR="5529" marT="55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29" marR="5529" marT="55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29" marR="5529" marT="55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29" marR="5529" marT="55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29" marR="5529" marT="55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9619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29" marR="5529" marT="5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 YOGA/PT  ATTENDENCE</a:t>
                      </a:r>
                    </a:p>
                  </a:txBody>
                  <a:tcPr marL="5529" marR="5529" marT="5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29" marR="5529" marT="5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1904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29" marR="5529" marT="5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29" marR="5529" marT="5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29" marR="5529" marT="5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29" marR="5529" marT="5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29" marR="5529" marT="5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9568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29" marR="5529" marT="55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 OF TRAINEES PRESENT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ABSENT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ACTION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29" marR="5529" marT="5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0569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29" marR="5529" marT="55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199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529" marR="5529" marT="5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29" marR="5529" marT="5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heel spokes="8"/>
    <p:sndAc>
      <p:stSnd>
        <p:snd r:embed="rId2" name="applause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84" y="142852"/>
            <a:ext cx="5357850" cy="571505"/>
          </a:xfrm>
        </p:spPr>
        <p:txBody>
          <a:bodyPr>
            <a:noAutofit/>
          </a:bodyPr>
          <a:lstStyle/>
          <a:p>
            <a:r>
              <a:rPr lang="en-US" sz="2000" dirty="0" smtClean="0"/>
              <a:t>In-Service Teachers training for Class 3 to 5</a:t>
            </a:r>
            <a:endParaRPr lang="en-IN" sz="2000" dirty="0">
              <a:solidFill>
                <a:srgbClr val="00B05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7159" y="785793"/>
          <a:ext cx="8072492" cy="5569700"/>
        </p:xfrm>
        <a:graphic>
          <a:graphicData uri="http://schemas.openxmlformats.org/drawingml/2006/table">
            <a:tbl>
              <a:tblPr/>
              <a:tblGrid>
                <a:gridCol w="433540"/>
                <a:gridCol w="871091"/>
                <a:gridCol w="217774"/>
                <a:gridCol w="872969"/>
                <a:gridCol w="811017"/>
                <a:gridCol w="811017"/>
                <a:gridCol w="735922"/>
                <a:gridCol w="818527"/>
                <a:gridCol w="818527"/>
                <a:gridCol w="585734"/>
                <a:gridCol w="548187"/>
                <a:gridCol w="548187"/>
              </a:tblGrid>
              <a:tr h="164503"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Kruti Dev 010"/>
                        </a:rPr>
                        <a:t>ftyk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Kruti Dev 010"/>
                        </a:rPr>
                        <a:t>f'k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{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Kruti Dev 010"/>
                        </a:rPr>
                        <a:t>kk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 ,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Kruti Dev 010"/>
                        </a:rPr>
                        <a:t>oa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Kruti Dev 010"/>
                        </a:rPr>
                        <a:t>izf'k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{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Kruti Dev 010"/>
                        </a:rPr>
                        <a:t>k.k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Kruti Dev 010"/>
                        </a:rPr>
                        <a:t>laLFkku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 ¼Mk;V½ </a:t>
                      </a:r>
                    </a:p>
                  </a:txBody>
                  <a:tcPr marL="4533" marR="4533" marT="45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0995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State Level FLN Training for Grade 3-5 Teachers-2025-26 </a:t>
                      </a:r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533" marR="4533" marT="45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0995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Date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0" i="0" u="none" strike="noStrike">
                          <a:solidFill>
                            <a:srgbClr val="131313"/>
                          </a:solidFill>
                          <a:latin typeface="Arial"/>
                        </a:rPr>
                        <a:t>PT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2B2B2B"/>
                          </a:solidFill>
                          <a:latin typeface="Times New Roman"/>
                        </a:rPr>
                        <a:t>7.30 to 8.15 am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0" i="0" u="none" strike="noStrike">
                          <a:solidFill>
                            <a:srgbClr val="131313"/>
                          </a:solidFill>
                          <a:latin typeface="Arial"/>
                        </a:rPr>
                        <a:t>Session-I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0" i="0" u="none" strike="noStrike" dirty="0">
                          <a:solidFill>
                            <a:srgbClr val="131313"/>
                          </a:solidFill>
                          <a:latin typeface="Arial"/>
                        </a:rPr>
                        <a:t>Session-II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0" i="0" u="none" strike="noStrike">
                          <a:solidFill>
                            <a:srgbClr val="131313"/>
                          </a:solidFill>
                          <a:latin typeface="Arial"/>
                        </a:rPr>
                        <a:t>Session-Ill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0" i="0" u="none" strike="noStrike">
                          <a:solidFill>
                            <a:srgbClr val="131313"/>
                          </a:solidFill>
                          <a:latin typeface="Arial"/>
                        </a:rPr>
                        <a:t>Session-IV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0" i="0" u="none" strike="noStrike">
                          <a:solidFill>
                            <a:srgbClr val="131313"/>
                          </a:solidFill>
                          <a:latin typeface="Arial"/>
                        </a:rPr>
                        <a:t>Session-V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0" i="0" u="none" strike="noStrike">
                          <a:solidFill>
                            <a:srgbClr val="131313"/>
                          </a:solidFill>
                          <a:latin typeface="Arial"/>
                        </a:rPr>
                        <a:t>Session-VI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5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600" b="0" i="0" u="none" strike="noStrike" dirty="0">
                          <a:solidFill>
                            <a:srgbClr val="131313"/>
                          </a:solidFill>
                          <a:latin typeface="Arial"/>
                        </a:rPr>
                        <a:t>06.00AM to</a:t>
                      </a:r>
                      <a:br>
                        <a:rPr lang="en-US" sz="600" b="0" i="0" u="none" strike="noStrike" dirty="0">
                          <a:solidFill>
                            <a:srgbClr val="131313"/>
                          </a:solidFill>
                          <a:latin typeface="Arial"/>
                        </a:rPr>
                      </a:br>
                      <a:r>
                        <a:rPr lang="en-US" sz="600" b="0" i="0" u="none" strike="noStrike" dirty="0">
                          <a:solidFill>
                            <a:srgbClr val="131313"/>
                          </a:solidFill>
                          <a:latin typeface="Arial"/>
                        </a:rPr>
                        <a:t>07.00AM</a:t>
                      </a:r>
                    </a:p>
                  </a:txBody>
                  <a:tcPr marL="40794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10:00A.M - 11.00A.M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11:00AM-11:15AM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11:15A.M - 12.15P.M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12:15P.M - 01.15P.M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01:15P.M - 2.15P.M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2:15P.M - 3.15P.M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3:15P.M - 4.15P.M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4:15P.M - 4.30P.M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4:30P.M - 5.30P.M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3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Day</a:t>
                      </a:r>
                      <a:r>
                        <a:rPr lang="en-US" sz="600" b="0" i="0" u="none" strike="noStrike" dirty="0">
                          <a:solidFill>
                            <a:srgbClr val="3D3D3D"/>
                          </a:solidFill>
                          <a:latin typeface="Arial"/>
                        </a:rPr>
                        <a:t>-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4533" marR="4533" marT="45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  <a:t>PT</a:t>
                      </a:r>
                      <a:b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  <a:t>&amp; Yoga 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with</a:t>
                      </a:r>
                      <a:b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 err="1">
                          <a:solidFill>
                            <a:srgbClr val="3D3D3D"/>
                          </a:solidFill>
                          <a:latin typeface="Calibri"/>
                        </a:rPr>
                        <a:t>M</a:t>
                      </a:r>
                      <a:r>
                        <a:rPr lang="en-US" sz="700" b="0" i="0" u="none" strike="noStrike" dirty="0" err="1">
                          <a:solidFill>
                            <a:srgbClr val="131313"/>
                          </a:solidFill>
                          <a:latin typeface="Calibri"/>
                        </a:rPr>
                        <a:t>i</a:t>
                      </a:r>
                      <a:r>
                        <a:rPr lang="en-US" sz="700" b="0" i="0" u="none" strike="noStrike" dirty="0" err="1">
                          <a:solidFill>
                            <a:srgbClr val="3D3D3D"/>
                          </a:solidFill>
                          <a:latin typeface="Calibri"/>
                        </a:rPr>
                        <a:t>nd</a:t>
                      </a:r>
                      <a:r>
                        <a:rPr lang="en-US" sz="700" b="0" i="0" u="none" strike="noStrike" dirty="0" err="1">
                          <a:solidFill>
                            <a:srgbClr val="131313"/>
                          </a:solidFill>
                          <a:latin typeface="Calibri"/>
                        </a:rPr>
                        <a:t>fu</a:t>
                      </a:r>
                      <a:r>
                        <a:rPr lang="en-US" sz="700" b="0" i="0" u="none" strike="noStrike" dirty="0" err="1">
                          <a:solidFill>
                            <a:srgbClr val="3D3D3D"/>
                          </a:solidFill>
                          <a:latin typeface="Calibri"/>
                        </a:rPr>
                        <a:t>llness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 &amp;</a:t>
                      </a:r>
                      <a:b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Med</a:t>
                      </a:r>
                      <a:r>
                        <a:rPr lang="en-US" sz="700" b="0" i="0" u="none" strike="noStrike" dirty="0">
                          <a:solidFill>
                            <a:srgbClr val="131313"/>
                          </a:solidFill>
                          <a:latin typeface="Calibri"/>
                        </a:rPr>
                        <a:t>i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ta</a:t>
                      </a:r>
                      <a:r>
                        <a:rPr lang="en-US" sz="700" b="0" i="0" u="none" strike="noStrike" dirty="0">
                          <a:solidFill>
                            <a:srgbClr val="131313"/>
                          </a:solidFill>
                          <a:latin typeface="Calibri"/>
                        </a:rPr>
                        <a:t>tio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n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Breakfast</a:t>
                      </a:r>
                    </a:p>
                  </a:txBody>
                  <a:tcPr marL="4533" marR="4533" marT="453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0" i="0" u="none" strike="noStrike" dirty="0">
                          <a:solidFill>
                            <a:srgbClr val="131313"/>
                          </a:solidFill>
                          <a:latin typeface="Calibri"/>
                        </a:rPr>
                        <a:t>Inauguration/Pre-Test/</a:t>
                      </a:r>
                      <a:br>
                        <a:rPr lang="en-US" sz="700" b="0" i="0" u="none" strike="noStrike" dirty="0">
                          <a:solidFill>
                            <a:srgbClr val="131313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131313"/>
                          </a:solidFill>
                          <a:latin typeface="Calibri"/>
                        </a:rPr>
                        <a:t>Need &amp; Significance of </a:t>
                      </a:r>
                      <a:r>
                        <a:rPr lang="en-US" sz="700" b="0" i="0" u="none" strike="noStrike" dirty="0" err="1">
                          <a:solidFill>
                            <a:srgbClr val="131313"/>
                          </a:solidFill>
                          <a:latin typeface="Calibri"/>
                        </a:rPr>
                        <a:t>InService</a:t>
                      </a:r>
                      <a:r>
                        <a:rPr lang="en-US" sz="700" b="0" i="0" u="none" strike="noStrike" dirty="0">
                          <a:solidFill>
                            <a:srgbClr val="131313"/>
                          </a:solidFill>
                          <a:latin typeface="Calibri"/>
                        </a:rPr>
                        <a:t> Training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Tea Break</a:t>
                      </a:r>
                    </a:p>
                  </a:txBody>
                  <a:tcPr marL="4533" marR="4533" marT="453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2B2B2B"/>
                          </a:solidFill>
                          <a:latin typeface="Calibri"/>
                        </a:rPr>
                        <a:t>Planning and Organizing Chetna</a:t>
                      </a:r>
                      <a:br>
                        <a:rPr lang="en-US" sz="700" b="0" i="0" u="none" strike="noStrike">
                          <a:solidFill>
                            <a:srgbClr val="2B2B2B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>
                          <a:solidFill>
                            <a:srgbClr val="2B2B2B"/>
                          </a:solidFill>
                          <a:latin typeface="Calibri"/>
                        </a:rPr>
                        <a:t>Satra (Group</a:t>
                      </a:r>
                      <a:br>
                        <a:rPr lang="en-US" sz="700" b="0" i="0" u="none" strike="noStrike">
                          <a:solidFill>
                            <a:srgbClr val="2B2B2B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>
                          <a:solidFill>
                            <a:srgbClr val="2B2B2B"/>
                          </a:solidFill>
                          <a:latin typeface="Calibri"/>
                        </a:rPr>
                        <a:t>Activity)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Concept and Understanding of Curriculum Goals (CGs), Competencies and Learning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Dutcomes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Lunch Break</a:t>
                      </a:r>
                    </a:p>
                  </a:txBody>
                  <a:tcPr marL="4533" marR="4533" marT="453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Analysis &amp; Mapping of CGs, Competencies, LOs (Mapping of LOs through Textbooks Activity on the basis of NCF-SE)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 block approachof language teaching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Tea Break</a:t>
                      </a:r>
                    </a:p>
                  </a:txBody>
                  <a:tcPr marL="4533" marR="4533" marT="453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Basics OfComputer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57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 b="0" i="0" u="none" strike="noStrike">
                          <a:solidFill>
                            <a:srgbClr val="131313"/>
                          </a:solidFill>
                          <a:latin typeface="Arial"/>
                        </a:rPr>
                        <a:t>Mode of ToT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33" marR="4533" marT="45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 dirty="0">
                          <a:solidFill>
                            <a:srgbClr val="3D3D3D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>
                          <a:solidFill>
                            <a:srgbClr val="3D3D3D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>
                          <a:solidFill>
                            <a:srgbClr val="2B2B2B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01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Day-2</a:t>
                      </a:r>
                    </a:p>
                  </a:txBody>
                  <a:tcPr marL="4533" marR="4533" marT="45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  <a:t>PT</a:t>
                      </a:r>
                      <a:b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  <a:t>&amp; Yoga 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with</a:t>
                      </a:r>
                      <a:b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 err="1">
                          <a:solidFill>
                            <a:srgbClr val="3D3D3D"/>
                          </a:solidFill>
                          <a:latin typeface="Calibri"/>
                        </a:rPr>
                        <a:t>M</a:t>
                      </a:r>
                      <a:r>
                        <a:rPr lang="en-US" sz="700" b="0" i="0" u="none" strike="noStrike" dirty="0" err="1">
                          <a:solidFill>
                            <a:srgbClr val="131313"/>
                          </a:solidFill>
                          <a:latin typeface="Calibri"/>
                        </a:rPr>
                        <a:t>i</a:t>
                      </a:r>
                      <a:r>
                        <a:rPr lang="en-US" sz="700" b="0" i="0" u="none" strike="noStrike" dirty="0" err="1">
                          <a:solidFill>
                            <a:srgbClr val="3D3D3D"/>
                          </a:solidFill>
                          <a:latin typeface="Calibri"/>
                        </a:rPr>
                        <a:t>nd</a:t>
                      </a:r>
                      <a:r>
                        <a:rPr lang="en-US" sz="700" b="0" i="0" u="none" strike="noStrike" dirty="0" err="1">
                          <a:solidFill>
                            <a:srgbClr val="131313"/>
                          </a:solidFill>
                          <a:latin typeface="Calibri"/>
                        </a:rPr>
                        <a:t>fu</a:t>
                      </a:r>
                      <a:r>
                        <a:rPr lang="en-US" sz="700" b="0" i="0" u="none" strike="noStrike" dirty="0" err="1">
                          <a:solidFill>
                            <a:srgbClr val="3D3D3D"/>
                          </a:solidFill>
                          <a:latin typeface="Calibri"/>
                        </a:rPr>
                        <a:t>llness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 &amp;</a:t>
                      </a:r>
                      <a:b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Med</a:t>
                      </a:r>
                      <a:r>
                        <a:rPr lang="en-US" sz="700" b="0" i="0" u="none" strike="noStrike" dirty="0">
                          <a:solidFill>
                            <a:srgbClr val="131313"/>
                          </a:solidFill>
                          <a:latin typeface="Calibri"/>
                        </a:rPr>
                        <a:t>i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ta</a:t>
                      </a:r>
                      <a:r>
                        <a:rPr lang="en-US" sz="700" b="0" i="0" u="none" strike="noStrike" dirty="0">
                          <a:solidFill>
                            <a:srgbClr val="131313"/>
                          </a:solidFill>
                          <a:latin typeface="Calibri"/>
                        </a:rPr>
                        <a:t>tio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n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Pedagogy and classroom</a:t>
                      </a:r>
                      <a:b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processes to improve</a:t>
                      </a:r>
                      <a:b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Reading comprehension in Hindi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  <a:t>Working on Reading</a:t>
                      </a:r>
                      <a:b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  <a:t>Comprehension using</a:t>
                      </a:r>
                      <a:b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  <a:t>Textbook and</a:t>
                      </a:r>
                      <a:b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  <a:t>Workbook &amp;</a:t>
                      </a:r>
                      <a:b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  <a:t>Presentation by</a:t>
                      </a:r>
                      <a:b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  <a:t>teachers &amp; their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Pedagogy and classroom processes to improve Writing Skills in Hindi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Working on Writing Skill using Textbook and Workbook &amp; Presentation by teachers and their assessment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School Calendar (annual plan/ Monthly Plan/Daily Plan)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DIKSHA &amp;e-lots Google Form,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57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 b="0" i="0" u="none" strike="noStrike">
                          <a:solidFill>
                            <a:srgbClr val="131313"/>
                          </a:solidFill>
                          <a:latin typeface="Arial"/>
                        </a:rPr>
                        <a:t>Mode 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of ToT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33" marR="4533" marT="45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>
                          <a:solidFill>
                            <a:srgbClr val="3D3D3D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>
                          <a:solidFill>
                            <a:srgbClr val="3D3D3D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>
                          <a:solidFill>
                            <a:srgbClr val="2B2B2B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>
                          <a:solidFill>
                            <a:srgbClr val="2B2B2B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3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31313"/>
                          </a:solidFill>
                          <a:latin typeface="Arial"/>
                        </a:rPr>
                        <a:t>Day-3</a:t>
                      </a:r>
                    </a:p>
                  </a:txBody>
                  <a:tcPr marL="4533" marR="4533" marT="45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  <a:t>PT</a:t>
                      </a:r>
                      <a:b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&amp; </a:t>
                      </a:r>
                      <a: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  <a:t>Yoga 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with</a:t>
                      </a:r>
                      <a:b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 err="1">
                          <a:solidFill>
                            <a:srgbClr val="3D3D3D"/>
                          </a:solidFill>
                          <a:latin typeface="Calibri"/>
                        </a:rPr>
                        <a:t>M</a:t>
                      </a:r>
                      <a:r>
                        <a:rPr lang="en-US" sz="700" b="0" i="0" u="none" strike="noStrike" dirty="0" err="1">
                          <a:solidFill>
                            <a:srgbClr val="131313"/>
                          </a:solidFill>
                          <a:latin typeface="Calibri"/>
                        </a:rPr>
                        <a:t>i</a:t>
                      </a:r>
                      <a:r>
                        <a:rPr lang="en-US" sz="700" b="0" i="0" u="none" strike="noStrike" dirty="0" err="1">
                          <a:solidFill>
                            <a:srgbClr val="3D3D3D"/>
                          </a:solidFill>
                          <a:latin typeface="Calibri"/>
                        </a:rPr>
                        <a:t>nd</a:t>
                      </a:r>
                      <a:r>
                        <a:rPr lang="en-US" sz="700" b="0" i="0" u="none" strike="noStrike" dirty="0" err="1">
                          <a:solidFill>
                            <a:srgbClr val="131313"/>
                          </a:solidFill>
                          <a:latin typeface="Calibri"/>
                        </a:rPr>
                        <a:t>fu</a:t>
                      </a:r>
                      <a:r>
                        <a:rPr lang="en-US" sz="700" b="0" i="0" u="none" strike="noStrike" dirty="0" err="1">
                          <a:solidFill>
                            <a:srgbClr val="3D3D3D"/>
                          </a:solidFill>
                          <a:latin typeface="Calibri"/>
                        </a:rPr>
                        <a:t>llness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 </a:t>
                      </a:r>
                      <a: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  <a:t>&amp;</a:t>
                      </a:r>
                      <a:b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Med</a:t>
                      </a:r>
                      <a:r>
                        <a:rPr lang="en-US" sz="700" b="0" i="0" u="none" strike="noStrike" dirty="0">
                          <a:solidFill>
                            <a:srgbClr val="131313"/>
                          </a:solidFill>
                          <a:latin typeface="Calibri"/>
                        </a:rPr>
                        <a:t>i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ta</a:t>
                      </a:r>
                      <a:r>
                        <a:rPr lang="en-US" sz="700" b="0" i="0" u="none" strike="noStrike" dirty="0">
                          <a:solidFill>
                            <a:srgbClr val="131313"/>
                          </a:solidFill>
                          <a:latin typeface="Calibri"/>
                        </a:rPr>
                        <a:t>ti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on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Methods of Teaching Prose and and its Demonstration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Methods of Teaching Poetry and its Demonstration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Classroom Presentation by Individual Teachers selecting any Prose or Poetry in Hindi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Classroom Presentation by Individual Teachers selecting any Prose or Poetry in Hindi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FLN KIT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Using MS Word, MS Excel &amp; Powerpoint in daily life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57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 b="0" i="0" u="none" strike="noStrike">
                          <a:solidFill>
                            <a:srgbClr val="131313"/>
                          </a:solidFill>
                          <a:latin typeface="Arial"/>
                        </a:rPr>
                        <a:t>Mode 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of ToT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33" marR="4533" marT="45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 dirty="0">
                          <a:solidFill>
                            <a:srgbClr val="2B2B2B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>
                          <a:solidFill>
                            <a:srgbClr val="2B2B2B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07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Day</a:t>
                      </a:r>
                      <a:r>
                        <a:rPr lang="en-US" sz="600" b="0" i="0" u="none" strike="noStrike">
                          <a:solidFill>
                            <a:srgbClr val="3D3D3D"/>
                          </a:solidFill>
                          <a:latin typeface="Arial"/>
                        </a:rPr>
                        <a:t>-</a:t>
                      </a:r>
                      <a:r>
                        <a:rPr lang="en-US" sz="600" b="0" i="0" u="none" strike="noStrike">
                          <a:solidFill>
                            <a:srgbClr val="131313"/>
                          </a:solidFill>
                          <a:latin typeface="Arial"/>
                        </a:rPr>
                        <a:t>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33" marR="4533" marT="45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  <a:t>PT</a:t>
                      </a:r>
                      <a:b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  <a:t>&amp; Yoga 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with</a:t>
                      </a:r>
                      <a:b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 err="1">
                          <a:solidFill>
                            <a:srgbClr val="3D3D3D"/>
                          </a:solidFill>
                          <a:latin typeface="Calibri"/>
                        </a:rPr>
                        <a:t>M</a:t>
                      </a:r>
                      <a:r>
                        <a:rPr lang="en-US" sz="700" b="0" i="0" u="none" strike="noStrike" dirty="0" err="1">
                          <a:solidFill>
                            <a:srgbClr val="131313"/>
                          </a:solidFill>
                          <a:latin typeface="Calibri"/>
                        </a:rPr>
                        <a:t>i</a:t>
                      </a:r>
                      <a:r>
                        <a:rPr lang="en-US" sz="700" b="0" i="0" u="none" strike="noStrike" dirty="0" err="1">
                          <a:solidFill>
                            <a:srgbClr val="3D3D3D"/>
                          </a:solidFill>
                          <a:latin typeface="Calibri"/>
                        </a:rPr>
                        <a:t>nd</a:t>
                      </a:r>
                      <a:r>
                        <a:rPr lang="en-US" sz="700" b="0" i="0" u="none" strike="noStrike" dirty="0" err="1">
                          <a:solidFill>
                            <a:srgbClr val="131313"/>
                          </a:solidFill>
                          <a:latin typeface="Calibri"/>
                        </a:rPr>
                        <a:t>fu</a:t>
                      </a:r>
                      <a:r>
                        <a:rPr lang="en-US" sz="700" b="0" i="0" u="none" strike="noStrike" dirty="0" err="1">
                          <a:solidFill>
                            <a:srgbClr val="3D3D3D"/>
                          </a:solidFill>
                          <a:latin typeface="Calibri"/>
                        </a:rPr>
                        <a:t>llness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 &amp;</a:t>
                      </a:r>
                      <a:b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Med</a:t>
                      </a:r>
                      <a:r>
                        <a:rPr lang="en-US" sz="700" b="0" i="0" u="none" strike="noStrike" dirty="0">
                          <a:solidFill>
                            <a:srgbClr val="131313"/>
                          </a:solidFill>
                          <a:latin typeface="Calibri"/>
                        </a:rPr>
                        <a:t>i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ta</a:t>
                      </a:r>
                      <a:r>
                        <a:rPr lang="en-US" sz="700" b="0" i="0" u="none" strike="noStrike" dirty="0">
                          <a:solidFill>
                            <a:srgbClr val="131313"/>
                          </a:solidFill>
                          <a:latin typeface="Calibri"/>
                        </a:rPr>
                        <a:t>ti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on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From Concrete to Abstract:Maths Teaching in Preparatory Stage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Methods of Teaching Numbers and its Operations and its Presentation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Methods of Teaching Shapes &amp; Spatial Understanding and its Presentation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Methods of Teaching Measurement, data Handling, and Pattern and its Presentation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Assessment in Hindi &amp;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Maths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(use of student learning tracker)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How much to rely on Chat Gpt/Open Al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57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 b="0" i="0" u="none" strike="noStrike">
                          <a:solidFill>
                            <a:srgbClr val="131313"/>
                          </a:solidFill>
                          <a:latin typeface="Arial"/>
                        </a:rPr>
                        <a:t>Mode 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of ToT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33" marR="4533" marT="45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>
                          <a:solidFill>
                            <a:srgbClr val="2B2B2B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>
                          <a:solidFill>
                            <a:srgbClr val="3D3D3D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 dirty="0">
                          <a:solidFill>
                            <a:srgbClr val="3D3D3D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 dirty="0">
                          <a:solidFill>
                            <a:srgbClr val="2B2B2B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 i="0" u="none" strike="noStrike">
                          <a:solidFill>
                            <a:srgbClr val="3D3D3D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3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Day</a:t>
                      </a:r>
                      <a:r>
                        <a:rPr lang="en-US" sz="600" b="0" i="0" u="none" strike="noStrike">
                          <a:solidFill>
                            <a:srgbClr val="2B2B2B"/>
                          </a:solidFill>
                          <a:latin typeface="Arial"/>
                        </a:rPr>
                        <a:t>-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4533" marR="4533" marT="45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  <a:t>PT</a:t>
                      </a:r>
                      <a:b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2B2B2B"/>
                          </a:solidFill>
                          <a:latin typeface="Calibri"/>
                        </a:rPr>
                        <a:t>&amp; Yoga 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with</a:t>
                      </a:r>
                      <a:b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 err="1">
                          <a:solidFill>
                            <a:srgbClr val="3D3D3D"/>
                          </a:solidFill>
                          <a:latin typeface="Calibri"/>
                        </a:rPr>
                        <a:t>M</a:t>
                      </a:r>
                      <a:r>
                        <a:rPr lang="en-US" sz="700" b="0" i="0" u="none" strike="noStrike" dirty="0" err="1">
                          <a:solidFill>
                            <a:srgbClr val="131313"/>
                          </a:solidFill>
                          <a:latin typeface="Calibri"/>
                        </a:rPr>
                        <a:t>i</a:t>
                      </a:r>
                      <a:r>
                        <a:rPr lang="en-US" sz="700" b="0" i="0" u="none" strike="noStrike" dirty="0" err="1">
                          <a:solidFill>
                            <a:srgbClr val="3D3D3D"/>
                          </a:solidFill>
                          <a:latin typeface="Calibri"/>
                        </a:rPr>
                        <a:t>nd</a:t>
                      </a:r>
                      <a:r>
                        <a:rPr lang="en-US" sz="700" b="0" i="0" u="none" strike="noStrike" dirty="0" err="1">
                          <a:solidFill>
                            <a:srgbClr val="131313"/>
                          </a:solidFill>
                          <a:latin typeface="Calibri"/>
                        </a:rPr>
                        <a:t>fu</a:t>
                      </a:r>
                      <a:r>
                        <a:rPr lang="en-US" sz="700" b="0" i="0" u="none" strike="noStrike" dirty="0" err="1">
                          <a:solidFill>
                            <a:srgbClr val="3D3D3D"/>
                          </a:solidFill>
                          <a:latin typeface="Calibri"/>
                        </a:rPr>
                        <a:t>llness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 &amp;</a:t>
                      </a:r>
                      <a:b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</a:b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Med</a:t>
                      </a:r>
                      <a:r>
                        <a:rPr lang="en-US" sz="700" b="0" i="0" u="none" strike="noStrike" dirty="0">
                          <a:solidFill>
                            <a:srgbClr val="131313"/>
                          </a:solidFill>
                          <a:latin typeface="Calibri"/>
                        </a:rPr>
                        <a:t>i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ta</a:t>
                      </a:r>
                      <a:r>
                        <a:rPr lang="en-US" sz="700" b="0" i="0" u="none" strike="noStrike" dirty="0">
                          <a:solidFill>
                            <a:srgbClr val="131313"/>
                          </a:solidFill>
                          <a:latin typeface="Calibri"/>
                        </a:rPr>
                        <a:t>ti</a:t>
                      </a:r>
                      <a:r>
                        <a:rPr lang="en-US" sz="700" b="0" i="0" u="none" strike="noStrike" dirty="0">
                          <a:solidFill>
                            <a:srgbClr val="3D3D3D"/>
                          </a:solidFill>
                          <a:latin typeface="Calibri"/>
                        </a:rPr>
                        <a:t>on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Techniques and strategies (pedagogical processes) of teaching-learning Reading,Writing Skills In English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Mapping of learning outcomes with textbook content in English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Pedagogy and classroom processes to teach EVS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Familiarising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with EVS textbooks, workbooks and Learning Outcomes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Daily feedback and post test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Validictory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session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57"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0" i="0" u="none" strike="noStrike">
                          <a:solidFill>
                            <a:srgbClr val="131313"/>
                          </a:solidFill>
                          <a:latin typeface="Arial"/>
                        </a:rPr>
                        <a:t>Mode of ToT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33" marR="4533" marT="45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1" i="0" u="none" strike="noStrike" dirty="0">
                          <a:solidFill>
                            <a:srgbClr val="2B2B2B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1" i="0" u="none" strike="noStrike" dirty="0">
                          <a:solidFill>
                            <a:srgbClr val="3D3D3D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1" i="0" u="none" strike="noStrike" dirty="0">
                          <a:solidFill>
                            <a:srgbClr val="3D3D3D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533" marR="4533" marT="45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heel spokes="8"/>
    <p:sndAc>
      <p:stSnd>
        <p:snd r:embed="rId3" name="applause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84" y="142852"/>
            <a:ext cx="5357850" cy="571505"/>
          </a:xfrm>
        </p:spPr>
        <p:txBody>
          <a:bodyPr>
            <a:noAutofit/>
          </a:bodyPr>
          <a:lstStyle/>
          <a:p>
            <a:r>
              <a:rPr lang="en-IN" sz="2000" dirty="0" smtClean="0">
                <a:solidFill>
                  <a:srgbClr val="00B050"/>
                </a:solidFill>
              </a:rPr>
              <a:t>BATCH</a:t>
            </a:r>
            <a:endParaRPr lang="en-IN" sz="2000" dirty="0">
              <a:solidFill>
                <a:srgbClr val="00B05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71472" y="857232"/>
          <a:ext cx="8286807" cy="5500725"/>
        </p:xfrm>
        <a:graphic>
          <a:graphicData uri="http://schemas.openxmlformats.org/drawingml/2006/table">
            <a:tbl>
              <a:tblPr/>
              <a:tblGrid>
                <a:gridCol w="661567"/>
                <a:gridCol w="1543655"/>
                <a:gridCol w="3487005"/>
                <a:gridCol w="2594580"/>
              </a:tblGrid>
              <a:tr h="30438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07" marR="7607" marT="76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BATCH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NAME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MOBILE NO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00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BATCH-1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DR. UMESH KUMAR RAJESH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8340508688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SRIMATI  RASHMI JAH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8294190257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5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BATCH-2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SRIMATI KANCHAN KUMARI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9334640508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35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SRI PANKAJ KUMAR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8210319747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400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BATCH-3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DR. ROMILA TETE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9934258548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1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DR. SHABBIR HUSSAIN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9470437301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880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BATCH-4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SRI  SANTOSH KUMAR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9693247667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6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DR. PRADIP KUMAR PRASAD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9334973981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heel spokes="8"/>
    <p:sndAc>
      <p:stSnd>
        <p:snd r:embed="rId3" name="applause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476673"/>
            <a:ext cx="7772400" cy="809187"/>
          </a:xfrm>
        </p:spPr>
        <p:txBody>
          <a:bodyPr>
            <a:normAutofit/>
          </a:bodyPr>
          <a:lstStyle/>
          <a:p>
            <a:r>
              <a:rPr lang="en-IN" sz="2700" dirty="0" smtClean="0">
                <a:solidFill>
                  <a:srgbClr val="00B050"/>
                </a:solidFill>
              </a:rPr>
              <a:t>BATCH -1 </a:t>
            </a:r>
            <a:r>
              <a:rPr lang="en-IN" sz="3600" dirty="0" smtClean="0">
                <a:solidFill>
                  <a:srgbClr val="00B050"/>
                </a:solidFill>
              </a:rPr>
              <a:t>(</a:t>
            </a:r>
            <a:r>
              <a:rPr lang="en-US" sz="2800" dirty="0" smtClean="0">
                <a:solidFill>
                  <a:srgbClr val="4ABE0A"/>
                </a:solidFill>
              </a:rPr>
              <a:t>In-Service Teacher Training For </a:t>
            </a:r>
            <a:r>
              <a:rPr lang="en-US" sz="2800" dirty="0" smtClean="0">
                <a:solidFill>
                  <a:srgbClr val="4ABE0A"/>
                </a:solidFill>
              </a:rPr>
              <a:t>Class 3-5</a:t>
            </a:r>
            <a:r>
              <a:rPr lang="en-IN" sz="3600" dirty="0" smtClean="0">
                <a:solidFill>
                  <a:srgbClr val="00B050"/>
                </a:solidFill>
              </a:rPr>
              <a:t>)</a:t>
            </a:r>
            <a:endParaRPr lang="en-IN" sz="3600" dirty="0">
              <a:solidFill>
                <a:srgbClr val="00B050"/>
              </a:solidFill>
            </a:endParaRPr>
          </a:p>
        </p:txBody>
      </p:sp>
      <p:pic>
        <p:nvPicPr>
          <p:cNvPr id="6146" name="Picture 2" descr="C:\Users\Diet Com Room\Downloads\WhatsApp Image 2025-12-01 at 11.36.11 AM (1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142984"/>
            <a:ext cx="8786874" cy="54292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  <p:sndAc>
      <p:stSnd>
        <p:snd r:embed="rId2" name="applause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85729"/>
            <a:ext cx="7772400" cy="571503"/>
          </a:xfrm>
        </p:spPr>
        <p:txBody>
          <a:bodyPr>
            <a:noAutofit/>
          </a:bodyPr>
          <a:lstStyle/>
          <a:p>
            <a:r>
              <a:rPr lang="en-IN" sz="2800" dirty="0" smtClean="0">
                <a:solidFill>
                  <a:srgbClr val="4ABE0A"/>
                </a:solidFill>
              </a:rPr>
              <a:t>BATCH-2</a:t>
            </a:r>
            <a:r>
              <a:rPr lang="en-IN" sz="2800" dirty="0" smtClean="0">
                <a:solidFill>
                  <a:srgbClr val="00B050"/>
                </a:solidFill>
              </a:rPr>
              <a:t> </a:t>
            </a:r>
            <a:r>
              <a:rPr lang="en-IN" sz="3200" dirty="0" smtClean="0">
                <a:solidFill>
                  <a:srgbClr val="00B050"/>
                </a:solidFill>
              </a:rPr>
              <a:t>(</a:t>
            </a:r>
            <a:r>
              <a:rPr lang="en-US" sz="2800" dirty="0" smtClean="0">
                <a:solidFill>
                  <a:srgbClr val="4ABE0A"/>
                </a:solidFill>
              </a:rPr>
              <a:t>In-Service Teacher Training For Class 3-5</a:t>
            </a:r>
            <a:r>
              <a:rPr lang="en-IN" sz="3200" dirty="0" smtClean="0">
                <a:solidFill>
                  <a:srgbClr val="00B050"/>
                </a:solidFill>
              </a:rPr>
              <a:t>)</a:t>
            </a:r>
            <a:endParaRPr lang="en-IN" sz="2800" dirty="0">
              <a:solidFill>
                <a:srgbClr val="4ABE0A"/>
              </a:solidFill>
            </a:endParaRPr>
          </a:p>
        </p:txBody>
      </p:sp>
      <p:pic>
        <p:nvPicPr>
          <p:cNvPr id="5123" name="Picture 3" descr="C:\Users\Diet Com Room\Downloads\WhatsApp Image 2025-12-01 at 11.36.11 AM (2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857232"/>
            <a:ext cx="8786874" cy="58579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  <p:sndAc>
      <p:stSnd>
        <p:snd r:embed="rId2" name="applause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85729"/>
            <a:ext cx="7772400" cy="571503"/>
          </a:xfrm>
        </p:spPr>
        <p:txBody>
          <a:bodyPr>
            <a:noAutofit/>
          </a:bodyPr>
          <a:lstStyle/>
          <a:p>
            <a:r>
              <a:rPr lang="en-IN" sz="2800" dirty="0" smtClean="0">
                <a:solidFill>
                  <a:srgbClr val="4ABE0A"/>
                </a:solidFill>
              </a:rPr>
              <a:t>BATCH-3</a:t>
            </a:r>
            <a:r>
              <a:rPr lang="en-IN" sz="2800" dirty="0" smtClean="0">
                <a:solidFill>
                  <a:srgbClr val="00B050"/>
                </a:solidFill>
              </a:rPr>
              <a:t> </a:t>
            </a:r>
            <a:r>
              <a:rPr lang="en-IN" sz="3200" dirty="0" smtClean="0">
                <a:solidFill>
                  <a:srgbClr val="00B050"/>
                </a:solidFill>
              </a:rPr>
              <a:t>(</a:t>
            </a:r>
            <a:r>
              <a:rPr lang="en-US" sz="2800" dirty="0" smtClean="0">
                <a:solidFill>
                  <a:srgbClr val="4ABE0A"/>
                </a:solidFill>
              </a:rPr>
              <a:t>In-Service Teacher Training For Class 3-5</a:t>
            </a:r>
            <a:r>
              <a:rPr lang="en-IN" sz="3200" dirty="0" smtClean="0">
                <a:solidFill>
                  <a:srgbClr val="00B050"/>
                </a:solidFill>
              </a:rPr>
              <a:t>)</a:t>
            </a:r>
            <a:endParaRPr lang="en-IN" sz="2800" dirty="0">
              <a:solidFill>
                <a:srgbClr val="4ABE0A"/>
              </a:solidFill>
            </a:endParaRPr>
          </a:p>
        </p:txBody>
      </p:sp>
      <p:pic>
        <p:nvPicPr>
          <p:cNvPr id="4099" name="Picture 3" descr="C:\Users\Diet Com Room\Downloads\WhatsApp Image 2025-12-01 at 11.36.11 AM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928670"/>
            <a:ext cx="8715436" cy="57864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  <p:sndAc>
      <p:stSnd>
        <p:snd r:embed="rId2" name="applause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85729"/>
            <a:ext cx="7772400" cy="571503"/>
          </a:xfrm>
        </p:spPr>
        <p:txBody>
          <a:bodyPr>
            <a:noAutofit/>
          </a:bodyPr>
          <a:lstStyle/>
          <a:p>
            <a:r>
              <a:rPr lang="en-IN" sz="2800" dirty="0" smtClean="0">
                <a:solidFill>
                  <a:srgbClr val="4ABE0A"/>
                </a:solidFill>
              </a:rPr>
              <a:t>BATCH-4</a:t>
            </a:r>
            <a:r>
              <a:rPr lang="en-IN" sz="2800" dirty="0" smtClean="0">
                <a:solidFill>
                  <a:srgbClr val="00B050"/>
                </a:solidFill>
              </a:rPr>
              <a:t> </a:t>
            </a:r>
            <a:r>
              <a:rPr lang="en-IN" sz="4000" dirty="0" smtClean="0">
                <a:solidFill>
                  <a:srgbClr val="00B050"/>
                </a:solidFill>
              </a:rPr>
              <a:t>(</a:t>
            </a:r>
            <a:r>
              <a:rPr lang="en-US" sz="2800" dirty="0" smtClean="0">
                <a:solidFill>
                  <a:srgbClr val="4ABE0A"/>
                </a:solidFill>
              </a:rPr>
              <a:t>In-Service Teacher Training For Class 3-5</a:t>
            </a:r>
            <a:r>
              <a:rPr lang="en-IN" sz="4000" dirty="0" smtClean="0">
                <a:solidFill>
                  <a:srgbClr val="00B050"/>
                </a:solidFill>
              </a:rPr>
              <a:t>)</a:t>
            </a:r>
            <a:endParaRPr lang="en-IN" sz="2800" dirty="0">
              <a:solidFill>
                <a:srgbClr val="4ABE0A"/>
              </a:solidFill>
            </a:endParaRPr>
          </a:p>
        </p:txBody>
      </p:sp>
      <p:pic>
        <p:nvPicPr>
          <p:cNvPr id="3075" name="Picture 3" descr="C:\Users\Diet Com Room\Downloads\WhatsApp Image 2025-12-01 at 11.36.12 AM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000108"/>
            <a:ext cx="8858312" cy="557216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  <p:sndAc>
      <p:stSnd>
        <p:snd r:embed="rId2" name="applause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85729"/>
            <a:ext cx="7772400" cy="928693"/>
          </a:xfrm>
        </p:spPr>
        <p:txBody>
          <a:bodyPr>
            <a:noAutofit/>
          </a:bodyPr>
          <a:lstStyle/>
          <a:p>
            <a:r>
              <a:rPr lang="en-IN" sz="1800" dirty="0" smtClean="0"/>
              <a:t>BATCH-5 </a:t>
            </a:r>
            <a:r>
              <a:rPr lang="en-IN" sz="2800" dirty="0" smtClean="0"/>
              <a:t>(</a:t>
            </a:r>
            <a:r>
              <a:rPr lang="en-US" sz="1400" dirty="0" smtClean="0"/>
              <a:t>‘’</a:t>
            </a:r>
            <a:r>
              <a:rPr lang="en-US" sz="1600" dirty="0" smtClean="0"/>
              <a:t>Capacity </a:t>
            </a:r>
            <a:r>
              <a:rPr lang="en-US" sz="1600" dirty="0" smtClean="0"/>
              <a:t>building of Teachers on Implementation of vocational education at the Middle Stage as per the national Curriculum Framework for School Education </a:t>
            </a:r>
            <a:r>
              <a:rPr lang="en-US" sz="1600" dirty="0" smtClean="0"/>
              <a:t>2023- </a:t>
            </a:r>
            <a:r>
              <a:rPr lang="en-US" sz="1600" dirty="0" err="1" smtClean="0"/>
              <a:t>reg</a:t>
            </a:r>
            <a:r>
              <a:rPr lang="en-US" sz="1400" dirty="0" smtClean="0"/>
              <a:t>''</a:t>
            </a:r>
            <a:r>
              <a:rPr lang="en-IN" sz="2800" dirty="0" smtClean="0"/>
              <a:t>)</a:t>
            </a:r>
            <a:endParaRPr lang="en-IN" sz="1800" dirty="0"/>
          </a:p>
        </p:txBody>
      </p:sp>
      <p:pic>
        <p:nvPicPr>
          <p:cNvPr id="7170" name="Picture 2" descr="C:\Users\Diet Com Room\Downloads\WhatsApp Image 2025-12-01 at 11.36.57 AM (1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214422"/>
            <a:ext cx="8715436" cy="53578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  <p:sndAc>
      <p:stSnd>
        <p:snd r:embed="rId2" name="applause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85729"/>
            <a:ext cx="7772400" cy="4857783"/>
          </a:xfrm>
        </p:spPr>
        <p:txBody>
          <a:bodyPr>
            <a:noAutofit/>
          </a:bodyPr>
          <a:lstStyle/>
          <a:p>
            <a:r>
              <a:rPr lang="en-US" sz="4800" dirty="0" err="1" smtClean="0">
                <a:solidFill>
                  <a:srgbClr val="4ABE0A"/>
                </a:solidFill>
              </a:rPr>
              <a:t>D.El.ED</a:t>
            </a:r>
            <a:r>
              <a:rPr lang="en-US" sz="4800" dirty="0" smtClean="0">
                <a:solidFill>
                  <a:srgbClr val="4ABE0A"/>
                </a:solidFill>
              </a:rPr>
              <a:t> Second year (2024-26)</a:t>
            </a:r>
            <a:br>
              <a:rPr lang="en-US" sz="4800" dirty="0" smtClean="0">
                <a:solidFill>
                  <a:srgbClr val="4ABE0A"/>
                </a:solidFill>
              </a:rPr>
            </a:br>
            <a:r>
              <a:rPr lang="en-US" sz="4800" dirty="0" smtClean="0">
                <a:solidFill>
                  <a:srgbClr val="4ABE0A"/>
                </a:solidFill>
              </a:rPr>
              <a:t>SEP-2</a:t>
            </a:r>
            <a:endParaRPr lang="en-IN" sz="4800" dirty="0">
              <a:solidFill>
                <a:srgbClr val="4ABE0A"/>
              </a:solidFill>
            </a:endParaRPr>
          </a:p>
        </p:txBody>
      </p:sp>
    </p:spTree>
  </p:cSld>
  <p:clrMapOvr>
    <a:masterClrMapping/>
  </p:clrMapOvr>
  <p:transition spd="slow">
    <p:wheel spokes="8"/>
    <p:sndAc>
      <p:stSnd>
        <p:snd r:embed="rId2" name="applause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WordArt 2" descr="Paper bag"/>
          <p:cNvSpPr>
            <a:spLocks noChangeArrowheads="1" noChangeShapeType="1" noTextEdit="1"/>
          </p:cNvSpPr>
          <p:nvPr/>
        </p:nvSpPr>
        <p:spPr bwMode="auto">
          <a:xfrm>
            <a:off x="971600" y="2924944"/>
            <a:ext cx="6768752" cy="17899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630"/>
              </a:avLst>
            </a:prstTxWarp>
            <a:scene3d>
              <a:camera prst="legacyPerspectiveBottom"/>
              <a:lightRig rig="legacyFlat3" dir="t"/>
            </a:scene3d>
            <a:sp3d extrusionH="887400" prstMaterial="legacyMatte">
              <a:extrusionClr>
                <a:srgbClr val="006633"/>
              </a:extrusionClr>
            </a:sp3d>
          </a:bodyPr>
          <a:lstStyle/>
          <a:p>
            <a:pPr algn="ctr" rtl="0"/>
            <a:r>
              <a:rPr lang="en-US" sz="3600" kern="10" spc="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/>
                <a:cs typeface="Times New Roman"/>
              </a:rPr>
              <a:t>THANK YOU</a:t>
            </a:r>
          </a:p>
        </p:txBody>
      </p:sp>
    </p:spTree>
  </p:cSld>
  <p:clrMapOvr>
    <a:masterClrMapping/>
  </p:clrMapOvr>
  <p:transition spd="slow">
    <p:wheel spokes="8"/>
    <p:sndAc>
      <p:stSnd>
        <p:snd r:embed="rId2" name="applause.wav"/>
      </p:stSnd>
    </p:sndAc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18948</TotalTime>
  <Words>872</Words>
  <Application>Microsoft Office PowerPoint</Application>
  <PresentationFormat>On-screen Show (4:3)</PresentationFormat>
  <Paragraphs>347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ADMINISTRATIVE BUILDING</vt:lpstr>
      <vt:lpstr>YOGA</vt:lpstr>
      <vt:lpstr> INAUGURATION</vt:lpstr>
      <vt:lpstr>BASIC REPORT</vt:lpstr>
      <vt:lpstr>BASIC REPORT</vt:lpstr>
      <vt:lpstr>In-Service Teachers training for Class 3 to 5</vt:lpstr>
      <vt:lpstr>BATCH</vt:lpstr>
      <vt:lpstr>BATCH -1 (In-Service Teacher Training For Class 3-5)</vt:lpstr>
      <vt:lpstr>BATCH-2 (In-Service Teacher Training For Class 3-5)</vt:lpstr>
      <vt:lpstr>BATCH-3 (In-Service Teacher Training For Class 3-5)</vt:lpstr>
      <vt:lpstr>BATCH-4 (In-Service Teacher Training For Class 3-5)</vt:lpstr>
      <vt:lpstr>BATCH-5 (‘’Capacity building of Teachers on Implementation of vocational education at the Middle Stage as per the national Curriculum Framework for School Education 2023- reg'')</vt:lpstr>
      <vt:lpstr>D.El.ED Second year (2024-26) SEP-2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njHkaxk dk laf{kIr ifjp;</dc:title>
  <dc:creator>user</dc:creator>
  <cp:lastModifiedBy>Diet Com Room</cp:lastModifiedBy>
  <cp:revision>2571</cp:revision>
  <dcterms:created xsi:type="dcterms:W3CDTF">2015-03-24T20:00:26Z</dcterms:created>
  <dcterms:modified xsi:type="dcterms:W3CDTF">2025-12-01T08:59:07Z</dcterms:modified>
</cp:coreProperties>
</file>